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040F3-DDB2-4D06-921D-5B6BDBFC2E18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BB3B4-39CB-41AD-91BE-5C7EAE336E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5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76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3B4-39CB-41AD-91BE-5C7EAE336E0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5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53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73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84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55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51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50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7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17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4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3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6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9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C0DE7E8-8AA7-B05F-7E0B-A9B1B675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916" y="781582"/>
            <a:ext cx="5069940" cy="757508"/>
          </a:xfrm>
        </p:spPr>
        <p:txBody>
          <a:bodyPr>
            <a:normAutofit/>
          </a:bodyPr>
          <a:lstStyle/>
          <a:p>
            <a:pPr algn="r"/>
            <a:r>
              <a:rPr lang="pl-PL" sz="2000"/>
              <a:t>Kliknij, aby edytować styl</a:t>
            </a:r>
            <a:endParaRPr lang="pl-PL" sz="2000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ACC0703F-0F20-1B8E-5788-5731FF55E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4F0EA53-3A9F-3780-264B-CFF8891BE3D1}"/>
              </a:ext>
            </a:extLst>
          </p:cNvPr>
          <p:cNvSpPr txBox="1"/>
          <p:nvPr userDrawn="1"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sp>
        <p:nvSpPr>
          <p:cNvPr id="8" name="Symbol zastępczy zawartości 6">
            <a:extLst>
              <a:ext uri="{FF2B5EF4-FFF2-40B4-BE49-F238E27FC236}">
                <a16:creationId xmlns:a16="http://schemas.microsoft.com/office/drawing/2014/main" id="{1419F45B-4968-074A-7064-BA30E68B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11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97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5991-0A09-4AD2-A3DB-90F77F33A2BC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89B3D2-60AA-42D5-916E-3EF8BEE262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43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teka.wzks.uj.edu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i.uj.edu.pl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16E7B-B075-EC03-E01D-6B677C10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922" y="2534575"/>
            <a:ext cx="7722420" cy="2387600"/>
          </a:xfrm>
        </p:spPr>
        <p:txBody>
          <a:bodyPr/>
          <a:lstStyle/>
          <a:p>
            <a:r>
              <a:rPr lang="pl-PL" sz="4800" dirty="0"/>
              <a:t>Inauguracja roku akademickiego 2023/24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81B186-1572-B4C7-D1C2-4A9314442F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404" y="5142363"/>
            <a:ext cx="2860710" cy="633748"/>
          </a:xfrm>
        </p:spPr>
        <p:txBody>
          <a:bodyPr>
            <a:normAutofit/>
          </a:bodyPr>
          <a:lstStyle/>
          <a:p>
            <a:endParaRPr lang="pl-PL" sz="1600" dirty="0"/>
          </a:p>
        </p:txBody>
      </p:sp>
      <p:pic>
        <p:nvPicPr>
          <p:cNvPr id="6" name="Obraz 5" descr="Obraz zawierający tekst">
            <a:extLst>
              <a:ext uri="{FF2B5EF4-FFF2-40B4-BE49-F238E27FC236}">
                <a16:creationId xmlns:a16="http://schemas.microsoft.com/office/drawing/2014/main" id="{156CC7A4-34E6-BC58-107C-554BC18563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09" y="289358"/>
            <a:ext cx="1866467" cy="88178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D1F104-1C15-4B88-A067-C799C90FC8A6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4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32634-1B05-09D6-D44E-2C6A75F8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896873"/>
            <a:ext cx="4034117" cy="290372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chemeClr val="bg2">
                    <a:lumMod val="25000"/>
                  </a:schemeClr>
                </a:solidFill>
              </a:rPr>
              <a:t>Dziękuję za uwagę, do zobaczenia w Bibliotece!</a:t>
            </a:r>
          </a:p>
        </p:txBody>
      </p:sp>
      <p:pic>
        <p:nvPicPr>
          <p:cNvPr id="5" name="Obraz 4" descr="Obraz zawierający tekst">
            <a:extLst>
              <a:ext uri="{FF2B5EF4-FFF2-40B4-BE49-F238E27FC236}">
                <a16:creationId xmlns:a16="http://schemas.microsoft.com/office/drawing/2014/main" id="{C02246BC-C134-487B-A0D2-F4017148D4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" y="292700"/>
            <a:ext cx="1866467" cy="88178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F126594-2D09-7188-1841-BC0881174D0F}"/>
              </a:ext>
            </a:extLst>
          </p:cNvPr>
          <p:cNvSpPr txBox="1"/>
          <p:nvPr/>
        </p:nvSpPr>
        <p:spPr>
          <a:xfrm>
            <a:off x="11730335" y="699731"/>
            <a:ext cx="461665" cy="519127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pl-PL" dirty="0">
                <a:solidFill>
                  <a:schemeClr val="bg1">
                    <a:alpha val="75000"/>
                  </a:schemeClr>
                </a:solidFill>
              </a:rPr>
              <a:t>Wydział Zarządzania i Komunikacji Społecznej</a:t>
            </a:r>
          </a:p>
        </p:txBody>
      </p:sp>
      <p:pic>
        <p:nvPicPr>
          <p:cNvPr id="7" name="Google Shape;118;p21" descr="Obraz zawierający wewnątrz, sufit, stół, krzesło&#10;&#10;Opis wygenerowany automatycznie"/>
          <p:cNvPicPr preferRelativeResize="0"/>
          <p:nvPr/>
        </p:nvPicPr>
        <p:blipFill rotWithShape="1">
          <a:blip r:embed="rId5">
            <a:alphaModFix/>
          </a:blip>
          <a:srcRect l="3240" r="9651"/>
          <a:stretch/>
        </p:blipFill>
        <p:spPr>
          <a:xfrm>
            <a:off x="3929209" y="839600"/>
            <a:ext cx="5705183" cy="4371975"/>
          </a:xfrm>
          <a:custGeom>
            <a:avLst/>
            <a:gdLst/>
            <a:ahLst/>
            <a:cxnLst/>
            <a:rect l="l" t="t" r="r" b="b"/>
            <a:pathLst>
              <a:path w="8949307" h="6858000" extrusionOk="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0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67E9C-EFBA-1D36-81C2-C0D40D5A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89" y="781582"/>
            <a:ext cx="7068170" cy="107334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Trebuchet MS" panose="020B0603020202020204" pitchFamily="34" charset="0"/>
                <a:ea typeface="Merriweather"/>
                <a:cs typeface="Merriweather"/>
                <a:sym typeface="Merriweather"/>
              </a:rPr>
              <a:t>BIBLIOTEKA WYDZIAŁOWA WZIKS UJ</a:t>
            </a:r>
            <a:br>
              <a:rPr lang="pl-PL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pl-PL" dirty="0"/>
          </a:p>
        </p:txBody>
      </p:sp>
      <p:pic>
        <p:nvPicPr>
          <p:cNvPr id="7" name="Google Shape;54;p13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774" t="16278" r="4152" b="31581"/>
          <a:stretch/>
        </p:blipFill>
        <p:spPr>
          <a:xfrm>
            <a:off x="339634" y="2029097"/>
            <a:ext cx="9736183" cy="4624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43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r>
              <a:rPr lang="pl-PL" sz="4700" u="sng" dirty="0">
                <a:solidFill>
                  <a:schemeClr val="hlink"/>
                </a:solidFill>
                <a:latin typeface="Trebuchet MS" panose="020B0603020202020204" pitchFamily="34" charset="0"/>
                <a:ea typeface="Merriweather"/>
                <a:cs typeface="Merriweather"/>
                <a:sym typeface="Merriweather"/>
                <a:hlinkClick r:id="rId2"/>
              </a:rPr>
              <a:t>http://biblioteka.wzks.uj.edu.pl/</a:t>
            </a:r>
            <a:r>
              <a:rPr lang="pl-PL" u="sng" dirty="0">
                <a:solidFill>
                  <a:schemeClr val="hlink"/>
                </a:solidFill>
                <a:latin typeface="Trebuchet MS" panose="020B0603020202020204" pitchFamily="34" charset="0"/>
                <a:ea typeface="Merriweather"/>
                <a:cs typeface="Merriweather"/>
                <a:sym typeface="Merriweather"/>
                <a:hlinkClick r:id="rId2"/>
              </a:rPr>
              <a:t> </a:t>
            </a:r>
            <a:br>
              <a:rPr lang="pl-PL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3800" dirty="0">
                <a:ea typeface="Montserrat SemiBold"/>
                <a:cs typeface="Montserrat SemiBold"/>
                <a:sym typeface="Montserrat SemiBold"/>
              </a:rPr>
              <a:t>Sprawdzanie aktualnych komunikatów na temat funkcjonowania Biblioteki. Obszerne informacje o Bibliotece Wydziałowej, Regulamin, pożyteczne linki, komunikaty.</a:t>
            </a:r>
          </a:p>
        </p:txBody>
      </p:sp>
    </p:spTree>
    <p:extLst>
      <p:ext uri="{BB962C8B-B14F-4D97-AF65-F5344CB8AC3E}">
        <p14:creationId xmlns:p14="http://schemas.microsoft.com/office/powerpoint/2010/main" val="52984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>
                <a:latin typeface="Trebuchet MS" panose="020B0603020202020204" pitchFamily="34" charset="0"/>
                <a:ea typeface="Merriweather"/>
                <a:cs typeface="Merriweather"/>
                <a:sym typeface="Merriweather"/>
              </a:rPr>
              <a:t>Polub nas na Facebooku!</a:t>
            </a:r>
            <a:br>
              <a:rPr lang="pl-PL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pl-PL" dirty="0"/>
          </a:p>
        </p:txBody>
      </p:sp>
      <p:pic>
        <p:nvPicPr>
          <p:cNvPr id="4" name="Google Shape;74;p1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9462" t="26449" r="20430" b="27963"/>
          <a:stretch/>
        </p:blipFill>
        <p:spPr>
          <a:xfrm>
            <a:off x="278674" y="1741715"/>
            <a:ext cx="9170126" cy="3962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24362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698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latin typeface="Trebuchet MS" panose="020B0603020202020204" pitchFamily="34" charset="0"/>
                <a:ea typeface="Merriweather"/>
                <a:cs typeface="Merriweather"/>
                <a:sym typeface="Merriweather"/>
              </a:rPr>
              <a:t>BIBLIOTEKA WYDZIAŁOWA OFERUJE:</a:t>
            </a:r>
            <a:br>
              <a:rPr lang="pl-PL" b="1" dirty="0">
                <a:latin typeface="Merriweather"/>
                <a:ea typeface="Merriweather"/>
                <a:cs typeface="Merriweather"/>
                <a:sym typeface="Merriweather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06583"/>
            <a:ext cx="8596668" cy="4737463"/>
          </a:xfrm>
        </p:spPr>
        <p:txBody>
          <a:bodyPr>
            <a:noAutofit/>
          </a:bodyPr>
          <a:lstStyle/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Wolny dostęp do książek w czytelni i czasopism bieżących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Tysiące ebooków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Katalog online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Stanowiska komputerowe z otwartym dostępem do Internetu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Kabiny do pracy indywidualnej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Nowoczesne stanowisko audiowizualne (TV, DVD, VIDEO)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Stanowisko </a:t>
            </a:r>
            <a:r>
              <a:rPr lang="pl-PL" sz="2000" dirty="0" err="1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tyflologiczne</a:t>
            </a: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 dla osób niewidomych i niedowidzących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Możliwość pracy z własnym laptopem w sieci komputerowej UJ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 err="1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Wi-fi</a:t>
            </a:r>
            <a:endParaRPr lang="pl-PL" sz="2000" dirty="0">
              <a:latin typeface="Trebuchet MS" panose="020B0603020202020204" pitchFamily="34" charset="0"/>
              <a:ea typeface="Montserrat Medium"/>
              <a:cs typeface="Montserrat Medium"/>
              <a:sym typeface="Montserrat Medium"/>
            </a:endParaRP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Nowoczesny, superszybki skaner</a:t>
            </a:r>
          </a:p>
          <a:p>
            <a:pPr marL="457200" lvl="0" indent="-317500">
              <a:spcBef>
                <a:spcPts val="0"/>
              </a:spcBef>
              <a:buSzPts val="1400"/>
              <a:buFont typeface="Montserrat Medium"/>
              <a:buChar char="●"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Dwie </a:t>
            </a:r>
            <a:r>
              <a:rPr lang="pl-PL" sz="2000" dirty="0" err="1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wrzutnie</a:t>
            </a: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 (w tym całodobową) do samoobsługowych zwrotów książek.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000" dirty="0">
              <a:latin typeface="Trebuchet MS" panose="020B0603020202020204" pitchFamily="34" charset="0"/>
              <a:ea typeface="Montserrat Medium"/>
              <a:cs typeface="Montserrat Medium"/>
              <a:sym typeface="Montserrat Medium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2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Biblioteka jest miejscem przyjaznym dla osób niepełnosprawnych poprzez brak barier architektonicznych.</a:t>
            </a:r>
          </a:p>
        </p:txBody>
      </p:sp>
    </p:spTree>
    <p:extLst>
      <p:ext uri="{BB962C8B-B14F-4D97-AF65-F5344CB8AC3E}">
        <p14:creationId xmlns:p14="http://schemas.microsoft.com/office/powerpoint/2010/main" val="176767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+mn-lt"/>
                <a:ea typeface="Merriweather"/>
                <a:cs typeface="Merriweather"/>
                <a:sym typeface="Merriweather"/>
              </a:rPr>
              <a:t>Zapisy do Biblioteki na rok 2023/24 </a:t>
            </a:r>
            <a:br>
              <a:rPr lang="pl-PL" b="1" dirty="0">
                <a:latin typeface="+mn-lt"/>
                <a:ea typeface="Merriweather"/>
                <a:cs typeface="Merriweather"/>
                <a:sym typeface="Merriweather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b="1" dirty="0">
                <a:ea typeface="Montserrat"/>
                <a:cs typeface="Montserrat"/>
                <a:sym typeface="Montserrat"/>
              </a:rPr>
              <a:t>ONLINE</a:t>
            </a:r>
            <a:r>
              <a:rPr lang="pl-PL" sz="2800" dirty="0">
                <a:ea typeface="Montserrat"/>
                <a:cs typeface="Montserrat"/>
                <a:sym typeface="Montserrat"/>
              </a:rPr>
              <a:t> - wysyłając maila, w którego treści należy podać numer legitymacji studenckiej (kod kreskowy) 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800" dirty="0"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2800" dirty="0">
                <a:ea typeface="Montserrat"/>
                <a:cs typeface="Montserrat"/>
                <a:sym typeface="Montserrat"/>
              </a:rPr>
              <a:t>	</a:t>
            </a:r>
            <a:r>
              <a:rPr lang="pl-PL" sz="2800" b="1" dirty="0">
                <a:ea typeface="Montserrat"/>
                <a:cs typeface="Montserrat"/>
                <a:sym typeface="Montserrat"/>
              </a:rPr>
              <a:t>biblioteka.wzks@uj.edu.pl</a:t>
            </a:r>
            <a:r>
              <a:rPr lang="pl-PL" sz="3200" b="1" u="sng" dirty="0">
                <a:solidFill>
                  <a:schemeClr val="hlink"/>
                </a:solidFill>
                <a:ea typeface="Montserrat"/>
                <a:cs typeface="Montserrat"/>
                <a:sym typeface="Montserrat"/>
              </a:rPr>
              <a:t>  </a:t>
            </a:r>
            <a:r>
              <a:rPr lang="pl-PL" sz="3200" b="1" dirty="0">
                <a:solidFill>
                  <a:schemeClr val="hlink"/>
                </a:solidFill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3200" b="1" dirty="0">
                <a:solidFill>
                  <a:schemeClr val="hlink"/>
                </a:solidFill>
                <a:ea typeface="Montserrat"/>
                <a:cs typeface="Montserrat"/>
                <a:sym typeface="Montserrat"/>
              </a:rPr>
              <a:t> </a:t>
            </a:r>
            <a:endParaRPr lang="pl-PL" sz="2800" b="1" dirty="0">
              <a:ea typeface="Montserrat"/>
              <a:cs typeface="Montserrat"/>
              <a:sym typeface="Montserra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2800" b="1" dirty="0">
                <a:ea typeface="Montserrat"/>
                <a:cs typeface="Montserrat"/>
                <a:sym typeface="Montserrat"/>
              </a:rPr>
              <a:t>OSOBIŚCIE</a:t>
            </a:r>
            <a:endParaRPr lang="pl-PL" sz="2800" dirty="0">
              <a:ea typeface="Montserrat"/>
              <a:cs typeface="Montserrat"/>
              <a:sym typeface="Montserra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702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7665" y="1359401"/>
            <a:ext cx="8596668" cy="388077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3600" dirty="0">
                <a:ea typeface="Montserrat Medium"/>
                <a:cs typeface="Montserrat Medium"/>
                <a:sym typeface="Montserrat Medium"/>
              </a:rPr>
              <a:t>Cały księgozbiór Biblioteki Wydziałowej (książki i czasopisma) można przeglądać w katalogu online.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3600" dirty="0">
              <a:ea typeface="Montserrat"/>
              <a:cs typeface="Montserrat"/>
              <a:sym typeface="Montserrat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l-PL" sz="3600" u="sng" dirty="0">
                <a:solidFill>
                  <a:schemeClr val="hlink"/>
                </a:solidFill>
                <a:ea typeface="Montserrat"/>
                <a:cs typeface="Montserrat"/>
                <a:sym typeface="Montserrat"/>
                <a:hlinkClick r:id="rId2"/>
              </a:rPr>
              <a:t>https://katalogi.uj.edu.pl/</a:t>
            </a:r>
            <a:endParaRPr lang="pl-PL" sz="3600" dirty="0">
              <a:ea typeface="Montserrat"/>
              <a:cs typeface="Montserrat"/>
              <a:sym typeface="Montserra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898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4400" b="1" dirty="0">
                <a:latin typeface="Trebuchet MS" panose="020B0603020202020204" pitchFamily="34" charset="0"/>
                <a:ea typeface="Montserrat"/>
                <a:cs typeface="Montserrat"/>
                <a:sym typeface="Montserrat"/>
              </a:rPr>
              <a:t>Login</a:t>
            </a:r>
            <a:r>
              <a:rPr lang="pl-PL" sz="4400" dirty="0">
                <a:latin typeface="Trebuchet MS" panose="020B0603020202020204" pitchFamily="34" charset="0"/>
                <a:ea typeface="Montserrat"/>
                <a:cs typeface="Montserrat"/>
                <a:sym typeface="Montserrat"/>
              </a:rPr>
              <a:t> do logowania do katalogu: numer legitymacji studenckiej (kod kreskowy) 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4400" dirty="0">
              <a:latin typeface="Trebuchet MS" panose="020B0603020202020204" pitchFamily="34" charset="0"/>
              <a:ea typeface="Montserrat"/>
              <a:cs typeface="Montserrat"/>
              <a:sym typeface="Montserra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l-PL" sz="4400" b="1" dirty="0">
                <a:latin typeface="Trebuchet MS" panose="020B0603020202020204" pitchFamily="34" charset="0"/>
                <a:ea typeface="Montserrat"/>
                <a:cs typeface="Montserrat"/>
                <a:sym typeface="Montserrat"/>
              </a:rPr>
              <a:t>Hasło</a:t>
            </a:r>
            <a:r>
              <a:rPr lang="pl-PL" sz="4400" dirty="0">
                <a:latin typeface="Trebuchet MS" panose="020B0603020202020204" pitchFamily="34" charset="0"/>
                <a:ea typeface="Montserrat"/>
                <a:cs typeface="Montserrat"/>
                <a:sym typeface="Montserrat"/>
              </a:rPr>
              <a:t>: numer PESEL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579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Po zalogowaniu się do katalogu można sprawdzić status książki, a także swoje wypożyczenia, zamówienia, opłaty, blokady, dane osobowe oraz </a:t>
            </a:r>
            <a:r>
              <a:rPr lang="pl-PL" sz="4000" u="sng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prolongować książki</a:t>
            </a:r>
            <a:r>
              <a:rPr lang="pl-PL" sz="4000" dirty="0">
                <a:latin typeface="Trebuchet MS" panose="020B0603020202020204" pitchFamily="3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736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6E34D76-E9DB-495C-B69F-06253833B35C}"/>
  <p:tag name="ISPRING_RESOURCE_FOLDER" val="C:\Users\Mariusz Ślazyk\Documents\prezentacja_wziks\"/>
  <p:tag name="ISPRING_PRESENTATION_PATH" val="C:\Users\Mariusz Ślazyk\Documents\prezentacja_wziks.pptx"/>
  <p:tag name="ISPRING_PROJECT_VERSION" val="9.3"/>
  <p:tag name="ISPRING_PROJECT_FOLDER_UPDATED" val="1"/>
  <p:tag name="ISPRING_LMS_API_VERSION" val="SCORM 2004 (4th edition)"/>
  <p:tag name="ISPRING_ULTRA_SCORM_COURSE_ID" val="D3CC5DF0-7A04-4A10-83AF-60C0F0C457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f\uFFFD\u0002{72BAC4C0-3180-45E8-BDDA-AEF3164DDB31}&quot;,&quot;C:\\Users\\Mariusz Ślazyk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100.000000"/>
  <p:tag name="ISPRING_PRESENTATION_TITLE" val="prezentacja_wziks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078D2C-3E23-4750-9E64-01AB2FBBB5EE}:256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4f0d8d55-9b03-425f-bd9a-ffd8b7949c30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7D52B-D15F-4CEB-A05A-8F8063D3893E}:259"/>
  <p:tag name="_|QOMOQUESTION" val="&lt;?xml version=&quot;1.0&quot;?&gt;&#10;&lt;Question xmlns:xsd=&quot;http://www.w3.org/2001/XMLSchema&quot; xmlns:xsi=&quot;http://www.w3.org/2001/XMLSchema-instance&quot;&gt;&#10;  &lt;Timer&gt;30&lt;/Timer&gt;&#10;  &lt;Answer /&gt;&#10;  &lt;Point&gt;10&lt;/Point&gt;&#10;  &lt;ID&gt;8f9f903f-5195-4179-953c-0c153dfbf1c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Faseta">
  <a:themeElements>
    <a:clrScheme name="Niestandardowy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5394"/>
      </a:accent1>
      <a:accent2>
        <a:srgbClr val="0075A2"/>
      </a:accent2>
      <a:accent3>
        <a:srgbClr val="089CA2"/>
      </a:accent3>
      <a:accent4>
        <a:srgbClr val="0B9B74"/>
      </a:accent4>
      <a:accent5>
        <a:srgbClr val="54A838"/>
      </a:accent5>
      <a:accent6>
        <a:srgbClr val="7E9532"/>
      </a:accent6>
      <a:hlink>
        <a:srgbClr val="B76C00"/>
      </a:hlink>
      <a:folHlink>
        <a:srgbClr val="3ECCB4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wziks_inauguracja.potx" id="{56E9DD97-AE06-47BA-A970-EFE12DB579AE}" vid="{10B20771-109A-4D55-802E-EBEF92958F5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prezentacja_wziks_inauguracja</Template>
  <TotalTime>20</TotalTime>
  <Words>259</Words>
  <Application>Microsoft Office PowerPoint</Application>
  <PresentationFormat>Panoramiczny</PresentationFormat>
  <Paragraphs>37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Merriweather</vt:lpstr>
      <vt:lpstr>Montserrat Medium</vt:lpstr>
      <vt:lpstr>Trebuchet MS</vt:lpstr>
      <vt:lpstr>Wingdings</vt:lpstr>
      <vt:lpstr>Wingdings 3</vt:lpstr>
      <vt:lpstr>Faseta</vt:lpstr>
      <vt:lpstr>Inauguracja roku akademickiego 2023/24</vt:lpstr>
      <vt:lpstr>BIBLIOTEKA WYDZIAŁOWA WZIKS UJ </vt:lpstr>
      <vt:lpstr>http://biblioteka.wzks.uj.edu.pl/  </vt:lpstr>
      <vt:lpstr>Polub nas na Facebooku! </vt:lpstr>
      <vt:lpstr>BIBLIOTEKA WYDZIAŁOWA OFERUJE: </vt:lpstr>
      <vt:lpstr>Zapisy do Biblioteki na rok 2023/24  </vt:lpstr>
      <vt:lpstr>Prezentacja programu PowerPoint</vt:lpstr>
      <vt:lpstr>Prezentacja programu PowerPoint</vt:lpstr>
      <vt:lpstr>Prezentacja programu PowerPoint</vt:lpstr>
      <vt:lpstr>Dziękuję za uwagę, do zobaczenia w Bibliotece!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Inauguracja roku akademickiego 2023/24</dc:title>
  <dc:creator>Joanna Klinger-Krizar</dc:creator>
  <cp:lastModifiedBy>Joanna Klinger-Krizar</cp:lastModifiedBy>
  <cp:revision>5</cp:revision>
  <dcterms:created xsi:type="dcterms:W3CDTF">2023-09-15T07:12:40Z</dcterms:created>
  <dcterms:modified xsi:type="dcterms:W3CDTF">2023-10-03T17:20:16Z</dcterms:modified>
</cp:coreProperties>
</file>